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  <p:sldId id="257" r:id="rId4"/>
    <p:sldId id="263" r:id="rId5"/>
    <p:sldId id="264" r:id="rId6"/>
    <p:sldId id="259" r:id="rId7"/>
    <p:sldId id="260" r:id="rId8"/>
    <p:sldId id="256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3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7.xml" />
  <Relationship Id="rId13" Type="http://schemas.openxmlformats.org/officeDocument/2006/relationships/theme" Target="theme/theme1.xml" />
  <Relationship Id="rId3" Type="http://schemas.openxmlformats.org/officeDocument/2006/relationships/slide" Target="slides/slide2.xml" />
  <Relationship Id="rId7" Type="http://schemas.openxmlformats.org/officeDocument/2006/relationships/slide" Target="slides/slide6.xml" />
  <Relationship Id="rId12" Type="http://schemas.openxmlformats.org/officeDocument/2006/relationships/viewProps" Target="viewProps.xml" />
  <Relationship Id="rId2" Type="http://schemas.openxmlformats.org/officeDocument/2006/relationships/slide" Target="slides/slide1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5.xml" />
  <Relationship Id="rId11" Type="http://schemas.openxmlformats.org/officeDocument/2006/relationships/presProps" Target="presProps.xml" />
  <Relationship Id="rId5" Type="http://schemas.openxmlformats.org/officeDocument/2006/relationships/slide" Target="slides/slide4.xml" />
  <Relationship Id="rId10" Type="http://schemas.openxmlformats.org/officeDocument/2006/relationships/slide" Target="slides/slide9.xml" />
  <Relationship Id="rId4" Type="http://schemas.openxmlformats.org/officeDocument/2006/relationships/slide" Target="slides/slide3.xml" />
  <Relationship Id="rId9" Type="http://schemas.openxmlformats.org/officeDocument/2006/relationships/slide" Target="slides/slide8.xml" />
  <Relationship Id="rId14" Type="http://schemas.openxmlformats.org/officeDocument/2006/relationships/tableStyles" Target="tableStyles.xml" />
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36513" y="6543675"/>
            <a:ext cx="1905000" cy="2952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43675"/>
            <a:ext cx="2895600" cy="2952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00900" y="6543675"/>
            <a:ext cx="1905000" cy="2952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7C518-C890-47A2-886F-B368FD48D49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C6C24A-84C6-4467-A378-165376C1CA63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4AA7D-FE09-4B36-9467-6BC49AA6C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723900" y="457200"/>
            <a:ext cx="7696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61413" y="6656388"/>
            <a:ext cx="3048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000" b="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9A56CB-8E20-4615-8441-04861296BB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3" name="Group 15"/>
          <p:cNvGrpSpPr>
            <a:grpSpLocks/>
          </p:cNvGrpSpPr>
          <p:nvPr userDrawn="1"/>
        </p:nvGrpSpPr>
        <p:grpSpPr bwMode="auto">
          <a:xfrm>
            <a:off x="0" y="0"/>
            <a:ext cx="9144000" cy="447675"/>
            <a:chOff x="0" y="0"/>
            <a:chExt cx="9144001" cy="448056"/>
          </a:xfrm>
        </p:grpSpPr>
        <p:cxnSp>
          <p:nvCxnSpPr>
            <p:cNvPr id="12" name="Straight Connector 11"/>
            <p:cNvCxnSpPr/>
            <p:nvPr userDrawn="1"/>
          </p:nvCxnSpPr>
          <p:spPr>
            <a:xfrm>
              <a:off x="0" y="448056"/>
              <a:ext cx="9144001" cy="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6"/>
            <p:cNvSpPr>
              <a:spLocks noChangeArrowheads="1"/>
            </p:cNvSpPr>
            <p:nvPr userDrawn="1"/>
          </p:nvSpPr>
          <p:spPr bwMode="auto">
            <a:xfrm rot="10800000" flipV="1">
              <a:off x="0" y="0"/>
              <a:ext cx="4579939" cy="448056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tx1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15" name="Rectangle 7"/>
            <p:cNvSpPr>
              <a:spLocks noChangeArrowheads="1"/>
            </p:cNvSpPr>
            <p:nvPr userDrawn="1"/>
          </p:nvSpPr>
          <p:spPr bwMode="auto">
            <a:xfrm>
              <a:off x="4573589" y="0"/>
              <a:ext cx="4570412" cy="448056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008000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pic>
          <p:nvPicPr>
            <p:cNvPr id="1032" name="Picture 12" descr="NTM-A2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6680" y="28512"/>
              <a:ext cx="508000" cy="392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3" name="WordArt 8"/>
            <p:cNvSpPr>
              <a:spLocks noChangeArrowheads="1" noChangeShapeType="1" noTextEdit="1"/>
            </p:cNvSpPr>
            <p:nvPr userDrawn="1"/>
          </p:nvSpPr>
          <p:spPr bwMode="auto">
            <a:xfrm>
              <a:off x="3471863" y="71438"/>
              <a:ext cx="2200275" cy="2952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2000" b="1" kern="10" spc="400">
                  <a:ln w="9525">
                    <a:noFill/>
                    <a:round/>
                    <a:headEnd/>
                    <a:tailEnd/>
                  </a:ln>
                  <a:solidFill>
                    <a:srgbClr val="FFFF99"/>
                  </a:solidFill>
                  <a:effectLst>
                    <a:outerShdw dist="28398" dir="1593903" algn="ctr" rotWithShape="0">
                      <a:srgbClr val="808080">
                        <a:alpha val="79999"/>
                      </a:srgbClr>
                    </a:outerShdw>
                  </a:effectLst>
                  <a:latin typeface="Calisto MT"/>
                </a:rPr>
                <a:t>NTM-A / CSTC-A</a:t>
              </a:r>
            </a:p>
          </p:txBody>
        </p:sp>
        <p:pic>
          <p:nvPicPr>
            <p:cNvPr id="1034" name="Picture 4" descr="C:\Documents and Settings\barry.k.marks\My Documents\My Pictures\CSTC-A_Patch.png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732521" y="36576"/>
              <a:ext cx="310948" cy="411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2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3.png" />
  <Relationship Id="rId1" Type="http://schemas.openxmlformats.org/officeDocument/2006/relationships/slideLayout" Target="../slideLayouts/slideLayout2.xml" />
</Relationships>
</file>

<file path=ppt/slides/_rels/slide3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5.png" />
  <Relationship Id="rId2" Type="http://schemas.openxmlformats.org/officeDocument/2006/relationships/image" Target="../media/image4.png" />
  <Relationship Id="rId1" Type="http://schemas.openxmlformats.org/officeDocument/2006/relationships/slideLayout" Target="../slideLayouts/slideLayout1.xml" />
  <Relationship Id="rId6" Type="http://schemas.openxmlformats.org/officeDocument/2006/relationships/image" Target="../media/image8.png" />
  <Relationship Id="rId5" Type="http://schemas.openxmlformats.org/officeDocument/2006/relationships/image" Target="../media/image7.png" />
  <Relationship Id="rId4" Type="http://schemas.openxmlformats.org/officeDocument/2006/relationships/image" Target="../media/image6.png" />
</Relationships>
</file>

<file path=ppt/slides/_rels/slide4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9.jpeg" />
  <Relationship Id="rId1" Type="http://schemas.openxmlformats.org/officeDocument/2006/relationships/slideLayout" Target="../slideLayouts/slideLayout2.xml" />
</Relationships>
</file>

<file path=ppt/slides/_rels/slide5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10.png" />
  <Relationship Id="rId1" Type="http://schemas.openxmlformats.org/officeDocument/2006/relationships/slideLayout" Target="../slideLayouts/slideLayout2.xml" />
</Relationships>
</file>

<file path=ppt/slides/_rels/slide6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11.jpeg" />
  <Relationship Id="rId1" Type="http://schemas.openxmlformats.org/officeDocument/2006/relationships/slideLayout" Target="../slideLayouts/slideLayout3.xml" />
</Relationships>
</file>

<file path=ppt/slides/_rels/slide7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12.jpeg" />
  <Relationship Id="rId1" Type="http://schemas.openxmlformats.org/officeDocument/2006/relationships/slideLayout" Target="../slideLayouts/slideLayout3.xml" />
</Relationships>
</file>

<file path=ppt/slides/_rels/slide8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4.png" />
  <Relationship Id="rId2" Type="http://schemas.openxmlformats.org/officeDocument/2006/relationships/image" Target="../media/image13.png" />
  <Relationship Id="rId1" Type="http://schemas.openxmlformats.org/officeDocument/2006/relationships/slideLayout" Target="../slideLayouts/slideLayout3.xml" />
  <Relationship Id="rId6" Type="http://schemas.openxmlformats.org/officeDocument/2006/relationships/image" Target="../media/image17.png" />
  <Relationship Id="rId5" Type="http://schemas.openxmlformats.org/officeDocument/2006/relationships/image" Target="../media/image16.png" />
  <Relationship Id="rId4" Type="http://schemas.openxmlformats.org/officeDocument/2006/relationships/image" Target="../media/image15.png" />
</Relationships>
</file>

<file path=ppt/slides/_rels/slide9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18.png" />
  <Relationship Id="rId1" Type="http://schemas.openxmlformats.org/officeDocument/2006/relationships/slideLayout" Target="../slideLayouts/slideLayout3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6858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Government </a:t>
            </a:r>
            <a:r>
              <a:rPr lang="en-US" b="1" dirty="0"/>
              <a:t>of the Islamic Republic of </a:t>
            </a:r>
            <a:r>
              <a:rPr lang="en-US" b="1" dirty="0" smtClean="0"/>
              <a:t>Afghanistan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 Seamless Network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4478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Requirement:</a:t>
            </a:r>
          </a:p>
          <a:p>
            <a:r>
              <a:rPr lang="en-US" dirty="0" smtClean="0"/>
              <a:t>Centrally managed </a:t>
            </a:r>
            <a:r>
              <a:rPr lang="en-US" dirty="0" err="1" smtClean="0"/>
              <a:t>GIRoA</a:t>
            </a:r>
            <a:r>
              <a:rPr lang="en-US" dirty="0" smtClean="0"/>
              <a:t> network infrastructure to allow seamless strategic communications between government Ministries, Police and Military units to communicate voice, video, and data sharing.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30480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Current Situation:</a:t>
            </a:r>
          </a:p>
          <a:p>
            <a:r>
              <a:rPr lang="en-US" dirty="0" smtClean="0"/>
              <a:t>Currently the Afghanistan Government Ministries are on segregated, independent infrastructure networks connected only via the internet.  Voice, video, and data sharing capabilities are extremely limited or non-existent.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4800600"/>
            <a:ext cx="822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Solution:</a:t>
            </a:r>
          </a:p>
          <a:p>
            <a:r>
              <a:rPr lang="en-US" dirty="0" smtClean="0"/>
              <a:t>Create a centrally managed Afghan National Command Authority Network infrastructure.  Plug-and-Play capable for existing and newly deployed ministerial, Police and Military units which allows for seamless strategic communications following standard policies and guidelines.  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7C518-C890-47A2-886F-B368FD48D494}" type="slidenum">
              <a:rPr lang="ar-SA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371600"/>
            <a:ext cx="3867313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90600" y="6858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Existing Logical, </a:t>
            </a:r>
            <a:r>
              <a:rPr lang="en-US" b="1" dirty="0"/>
              <a:t>S</a:t>
            </a:r>
            <a:r>
              <a:rPr lang="en-US" b="1" dirty="0" smtClean="0"/>
              <a:t>trategic Communications Connectivity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4800600"/>
            <a:ext cx="55149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1981200" y="2895600"/>
            <a:ext cx="5219700" cy="2133600"/>
            <a:chOff x="1733550" y="3657600"/>
            <a:chExt cx="5219700" cy="2133600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33550" y="3657600"/>
              <a:ext cx="93345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9800" y="3733800"/>
              <a:ext cx="93345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362200" y="4343400"/>
              <a:ext cx="3943350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28800" y="2209800"/>
            <a:ext cx="57721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990600" y="6858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Leverage Existing Infrastructure Backbones 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66800" y="16002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Afghanistan / Kabul Fiber Ring 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143000" y="28956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AWCC Microwave 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219200" y="57912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Satellite </a:t>
            </a:r>
            <a:endParaRPr lang="en-US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7C518-C890-47A2-886F-B368FD48D494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4" descr="New 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1219200"/>
            <a:ext cx="5557837" cy="51138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600" y="6858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Kabul Fiber Ring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7C518-C890-47A2-886F-B368FD48D494}" type="slidenum">
              <a:rPr lang="ar-SA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0600" y="6858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Existing Ministerial Infrastructure Backbone 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0200"/>
            <a:ext cx="8496300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4AA7D-FE09-4B36-9467-6BC49AA6C24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0600" y="6096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Afghanistan Fiber Ring</a:t>
            </a:r>
            <a:endParaRPr lang="en-US" b="1" dirty="0"/>
          </a:p>
        </p:txBody>
      </p:sp>
      <p:pic>
        <p:nvPicPr>
          <p:cNvPr id="6" name="Picture 5" descr="Work Progress OFC Ring Map Updat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971550"/>
            <a:ext cx="7848600" cy="5886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4AA7D-FE09-4B36-9467-6BC49AA6C24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 descr="Microwave Backbone-01-01-2010 Operational+Plann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772316"/>
            <a:ext cx="8610600" cy="60856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600" y="6858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Afghanistan Wireless Microwave Backbone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219200"/>
            <a:ext cx="561975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352800"/>
            <a:ext cx="7715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3352800"/>
            <a:ext cx="77152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5410200"/>
            <a:ext cx="89535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0800" y="3581400"/>
            <a:ext cx="3238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3581400"/>
            <a:ext cx="3238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5800" y="4648200"/>
            <a:ext cx="3238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838200" y="2819400"/>
            <a:ext cx="1600200" cy="5078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New ANP unit connects to existing ANCA Network Infrastructure</a:t>
            </a:r>
            <a:endParaRPr lang="en-US" sz="9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239000" y="2819400"/>
            <a:ext cx="1600200" cy="5078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New ANA unit connects to existing ANCA Network Infrastructure</a:t>
            </a:r>
            <a:endParaRPr lang="en-US" sz="9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105400" y="5943600"/>
            <a:ext cx="1600200" cy="5078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New ANCA unit connects to existing ANCA Network Infrastructure</a:t>
            </a:r>
            <a:endParaRPr lang="en-US" sz="9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990600" y="6858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Seamless Connectivity for New and Existing units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733800" y="3638490"/>
            <a:ext cx="1905000" cy="40011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 smtClean="0"/>
              <a:t>GIRoA</a:t>
            </a:r>
            <a:r>
              <a:rPr lang="en-US" sz="1000" b="1" dirty="0" smtClean="0"/>
              <a:t> Centrally Managed Network Backbone</a:t>
            </a:r>
            <a:endParaRPr lang="en-US" sz="1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6200" y="1143000"/>
            <a:ext cx="2971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Once units are connected to the </a:t>
            </a:r>
            <a:r>
              <a:rPr lang="en-US" sz="1600" b="1" dirty="0" err="1" smtClean="0">
                <a:solidFill>
                  <a:srgbClr val="FF0000"/>
                </a:solidFill>
              </a:rPr>
              <a:t>GIRoA</a:t>
            </a:r>
            <a:r>
              <a:rPr lang="en-US" sz="1600" b="1" dirty="0" smtClean="0">
                <a:solidFill>
                  <a:srgbClr val="FF0000"/>
                </a:solidFill>
              </a:rPr>
              <a:t> network backbone, they have connectivity throughout the network.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4" grpId="1" animBg="1"/>
      <p:bldP spid="15" grpId="0" animBg="1"/>
      <p:bldP spid="15" grpId="1" animBg="1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4AA7D-FE09-4B36-9467-6BC49AA6C24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225" y="1690688"/>
            <a:ext cx="859155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990600" y="6858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GIRoA</a:t>
            </a:r>
            <a:r>
              <a:rPr lang="en-US" b="1" dirty="0" smtClean="0"/>
              <a:t> Network Management Organization Example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Words>209</Words>
  <PresentationFormat>On-screen Show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LinksUpToDate>false</LinksUpToDate>
  <SharedDoc>false</SharedDoc>
  <HyperlinksChanged>false</HyperlinksChanged>
</Properties>
</file>